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Inter SemiBold"/>
      <p:regular r:id="rId13"/>
      <p:bold r:id="rId14"/>
      <p:italic r:id="rId15"/>
      <p:boldItalic r:id="rId16"/>
    </p:embeddedFon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473F42E-F7D3-4529-B19E-50CFDDBD0CDB}">
  <a:tblStyle styleId="{F473F42E-F7D3-4529-B19E-50CFDDBD0CD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B263F18-3BF1-487A-B13D-90B0609609F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PlusJakartaSansMedium-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InterSemiBold-regular.fntdata"/><Relationship Id="rId12" Type="http://schemas.openxmlformats.org/officeDocument/2006/relationships/slide" Target="slides/slide5.xml"/><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Halant-regular.fntdata"/><Relationship Id="rId16" Type="http://schemas.openxmlformats.org/officeDocument/2006/relationships/font" Target="fonts/InterSemiBold-boldItalic.fntdata"/><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bf1d8ef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bf1d8ef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2dfbf1d8ef_0_3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2dfbf1d8ef_0_3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2dfbf1d8ef_0_10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2dfbf1d8ef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2e004613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2e004613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2e009a42b8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2e009a42b8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100" name="Google Shape;100;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Alliances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World War I</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2" name="Google Shape;102;p25"/>
          <p:cNvGraphicFramePr/>
          <p:nvPr/>
        </p:nvGraphicFramePr>
        <p:xfrm>
          <a:off x="469041" y="2009635"/>
          <a:ext cx="3000000" cy="3000000"/>
        </p:xfrm>
        <a:graphic>
          <a:graphicData uri="http://schemas.openxmlformats.org/drawingml/2006/table">
            <a:tbl>
              <a:tblPr>
                <a:noFill/>
                <a:tableStyleId>{F473F42E-F7D3-4529-B19E-50CFDDBD0CDB}</a:tableStyleId>
              </a:tblPr>
              <a:tblGrid>
                <a:gridCol w="2266425"/>
                <a:gridCol w="1662050"/>
                <a:gridCol w="2905850"/>
              </a:tblGrid>
              <a:tr h="715025">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“Dual Alliance,” October 7, 1879.</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Agreement between Germany and Austria-Hungary to protect each other from Russian aggression.</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Should, contrary to their hope, and against the loyal desire of the two High Contracting Parties, one of the two Empires be attacked by Russia the High Contracting Parties are bound to come to the assistance one of the other with the whole war strength of their Empires, and accordingly only to conclude peace together and upon mutual agreement.</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103" name="Google Shape;103;p25"/>
          <p:cNvGraphicFramePr/>
          <p:nvPr/>
        </p:nvGraphicFramePr>
        <p:xfrm>
          <a:off x="469041" y="3762235"/>
          <a:ext cx="3000000" cy="3000000"/>
        </p:xfrm>
        <a:graphic>
          <a:graphicData uri="http://schemas.openxmlformats.org/drawingml/2006/table">
            <a:tbl>
              <a:tblPr>
                <a:noFill/>
                <a:tableStyleId>{F473F42E-F7D3-4529-B19E-50CFDDBD0CDB}</a:tableStyleId>
              </a:tblPr>
              <a:tblGrid>
                <a:gridCol w="2266425"/>
                <a:gridCol w="1662050"/>
                <a:gridCol w="2905850"/>
              </a:tblGrid>
              <a:tr h="6042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“Franco Russian Alliance Military Convention,” August 18, 1892.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Alliance between France and Russia.</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France and Russia, being animated by a common desire to preserve peace, and having no other object than to meet the necessities of a defensive war, provoked by an attack of the forces of the Triple Alliance against either of them, have agreed upon the following provisions: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If France is attacked by Germany, or by Italy supported by Germany, Russia shall employ all her available forces to attack Germany.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Russia is attacked by Germany, or by Austria supported by Germany, France shall employ all her available forces to attack Germany.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In case the forces of the Triple Alliance, or of any one of the Powers belonging to it, should be mobilized, France and Russia, at the first news of this event and without previous agreement being necessary, shall mobilize immediately and simultaneously the whole of their forces, and shall transport them as far as possible to their frontiers.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104" name="Google Shape;104;p25"/>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sp>
        <p:nvSpPr>
          <p:cNvPr id="105" name="Google Shape;105;p25"/>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06" name="Google Shape;106;p25"/>
          <p:cNvGraphicFramePr/>
          <p:nvPr/>
        </p:nvGraphicFramePr>
        <p:xfrm>
          <a:off x="545241" y="7496035"/>
          <a:ext cx="3000000" cy="3000000"/>
        </p:xfrm>
        <a:graphic>
          <a:graphicData uri="http://schemas.openxmlformats.org/drawingml/2006/table">
            <a:tbl>
              <a:tblPr>
                <a:noFill/>
                <a:tableStyleId>{F473F42E-F7D3-4529-B19E-50CFDDBD0CDB}</a:tableStyleId>
              </a:tblPr>
              <a:tblGrid>
                <a:gridCol w="2266425"/>
                <a:gridCol w="1662050"/>
                <a:gridCol w="29058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“Telegram between Kaiser Wilhelm II and Tsar Nicholas II,” July 29, 1914.</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Am glad you are back. In this serious moment, I appeal to you to help me. An ignoble war has been declared to a weak country. The indignation in Russia shared fully by me is enormous. I foresee that very soon I shall be overwhelmed by the pressure forced upon me and be forced to take extreme measures which will lead to war. To try and avoid such a calamity as a European war I beg you in the name of our old friendship to do what you can to stop your allies from going too far.</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World War I: Alliances</a:t>
            </a:r>
            <a:endParaRPr sz="20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16" name="Google Shape;116;p26"/>
          <p:cNvGraphicFramePr/>
          <p:nvPr/>
        </p:nvGraphicFramePr>
        <p:xfrm>
          <a:off x="469041" y="638035"/>
          <a:ext cx="3000000" cy="3000000"/>
        </p:xfrm>
        <a:graphic>
          <a:graphicData uri="http://schemas.openxmlformats.org/drawingml/2006/table">
            <a:tbl>
              <a:tblPr>
                <a:noFill/>
                <a:tableStyleId>{F473F42E-F7D3-4529-B19E-50CFDDBD0CDB}</a:tableStyleId>
              </a:tblPr>
              <a:tblGrid>
                <a:gridCol w="2266425"/>
                <a:gridCol w="1662050"/>
                <a:gridCol w="2905850"/>
              </a:tblGrid>
              <a:tr h="818375">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Annika Mombauer, “World War One: 10 Interpretations of Who Started WWI,” BBC News, February 12, 2014.</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Annika Mombauer is a </a:t>
                      </a:r>
                      <a:r>
                        <a:rPr lang="en" sz="1000">
                          <a:solidFill>
                            <a:schemeClr val="dk1"/>
                          </a:solidFill>
                          <a:latin typeface="Inter"/>
                          <a:ea typeface="Inter"/>
                          <a:cs typeface="Inter"/>
                          <a:sym typeface="Inter"/>
                        </a:rPr>
                        <a:t>Senior Lecturer in Modern European History in the History Department at the Open University in Great Britain, and Associate Dean for the Arts Faculty.</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Whole libraries have been filled with the riddle of 1914. Was the war an accident or design, inevitable or planned, caused by sleepwalkers or arsonists? To my mind the war was no accident and it could have been avoided in July 1914. In Vienna the government and military leaders wanted a war against Serbia. The immediate reaction to the murder of Franz Ferdinand on 28 June 1914 was to seek redress from Serbia, which was thought to have been behind the assassination plot and which had been threatening Austria-Hungary's standing in the Balkans for some time. Crucially, a diplomatic victory was considered worthless and "odious". At the beginning of July, Austria's decision-makers chose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in order to implement their war against Serbia they needed support from their main ally Germany. Without Germany, their decision to fight against Serbia could not have been implemented. The Berlin government issued a "blank cheque" to its ally, promising unconditional support and putting pressure on Vienna to seize this golden opportunity. Both governments knew it was almost certain that Russia would come to Serbia's aid and this would turn a local war into a European one, but they were willing to take this risk.</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Germany's guarantee made it possible for Vienna to proceed with its plans - a "no" from Berlin would have stopped the crisis in its tracks. With some delay Vienna presented an ultimatum to Serbia on 23 July which was deliberately unacceptable. This was because Austria-Hungary was bent on a war and Germany encouraged it because the opportunity seemed perfect. Victory still seemed possible whereas in a few years' time Russia and France would have become invincible. Out of a mixture of desperation and over-confidence the decision-makers of Austria-Hungary and Germany unleashed a war to preserve and expand their empires. The war that ensued would be their downfall.</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26" name="Google Shape;126;p27"/>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Militarism, Alliances, Nationalism, Imperialism, or Assassination.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127" name="Google Shape;127;p27"/>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Causes of World War I</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28" name="Google Shape;128;p27"/>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A significant cause of World War I was ____________________.</a:t>
            </a:r>
            <a:endParaRPr b="1" sz="1300">
              <a:latin typeface="Inter"/>
              <a:ea typeface="Inter"/>
              <a:cs typeface="Inter"/>
              <a:sym typeface="Inter"/>
            </a:endParaRPr>
          </a:p>
        </p:txBody>
      </p:sp>
      <p:pic>
        <p:nvPicPr>
          <p:cNvPr id="129" name="Google Shape;129;p27"/>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30" name="Google Shape;130;p27"/>
          <p:cNvGraphicFramePr/>
          <p:nvPr/>
        </p:nvGraphicFramePr>
        <p:xfrm>
          <a:off x="469250" y="4116400"/>
          <a:ext cx="3000000" cy="3000000"/>
        </p:xfrm>
        <a:graphic>
          <a:graphicData uri="http://schemas.openxmlformats.org/drawingml/2006/table">
            <a:tbl>
              <a:tblPr>
                <a:noFill/>
                <a:tableStyleId>{BB263F18-3BF1-487A-B13D-90B0609609F7}</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31" name="Google Shape;131;p27"/>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2" name="Google Shape;132;p27"/>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33" name="Google Shape;133;p27"/>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Causes of World War I Student Worksheet</a:t>
            </a:r>
            <a:endParaRPr sz="1900">
              <a:latin typeface="Halant"/>
              <a:ea typeface="Halant"/>
              <a:cs typeface="Halant"/>
              <a:sym typeface="Halant"/>
            </a:endParaRPr>
          </a:p>
        </p:txBody>
      </p:sp>
      <p:pic>
        <p:nvPicPr>
          <p:cNvPr id="139" name="Google Shape;139;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28"/>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What do you think was the most significant cause of World War I? Why? (Consider Immediacy, Profundity, Scope)</a:t>
            </a:r>
            <a:endParaRPr sz="1200">
              <a:solidFill>
                <a:schemeClr val="dk1"/>
              </a:solidFill>
              <a:highlight>
                <a:schemeClr val="lt1"/>
              </a:highlight>
              <a:latin typeface="Inter"/>
              <a:ea typeface="Inter"/>
              <a:cs typeface="Inter"/>
              <a:sym typeface="Inter"/>
            </a:endParaRPr>
          </a:p>
        </p:txBody>
      </p:sp>
      <p:graphicFrame>
        <p:nvGraphicFramePr>
          <p:cNvPr id="142" name="Google Shape;142;p28"/>
          <p:cNvGraphicFramePr/>
          <p:nvPr/>
        </p:nvGraphicFramePr>
        <p:xfrm>
          <a:off x="983050" y="1361875"/>
          <a:ext cx="3000000" cy="3000000"/>
        </p:xfrm>
        <a:graphic>
          <a:graphicData uri="http://schemas.openxmlformats.org/drawingml/2006/table">
            <a:tbl>
              <a:tblPr>
                <a:noFill/>
                <a:tableStyleId>{BB263F18-3BF1-487A-B13D-90B0609609F7}</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Militarism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Alliances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Nationalism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Imperialism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Assassination</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6" name="Shape 146"/>
        <p:cNvGrpSpPr/>
        <p:nvPr/>
      </p:nvGrpSpPr>
      <p:grpSpPr>
        <a:xfrm>
          <a:off x="0" y="0"/>
          <a:ext cx="0" cy="0"/>
          <a:chOff x="0" y="0"/>
          <a:chExt cx="0" cy="0"/>
        </a:xfrm>
      </p:grpSpPr>
      <p:pic>
        <p:nvPicPr>
          <p:cNvPr id="147" name="Google Shape;14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9"/>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600"/>
              <a:buFont typeface="Arial"/>
              <a:buNone/>
            </a:pPr>
            <a:r>
              <a:rPr lang="en" sz="1700">
                <a:solidFill>
                  <a:schemeClr val="dk1"/>
                </a:solidFill>
                <a:latin typeface="Inter"/>
                <a:ea typeface="Inter"/>
                <a:cs typeface="Inter"/>
                <a:sym typeface="Inter"/>
              </a:rPr>
              <a:t>What was the most significant cause of World War I?</a:t>
            </a:r>
            <a:endParaRPr b="1" sz="1700">
              <a:solidFill>
                <a:schemeClr val="dk1"/>
              </a:solidFill>
              <a:latin typeface="Inter"/>
              <a:ea typeface="Inter"/>
              <a:cs typeface="Inter"/>
              <a:sym typeface="Inter"/>
            </a:endParaRPr>
          </a:p>
        </p:txBody>
      </p:sp>
      <p:sp>
        <p:nvSpPr>
          <p:cNvPr id="149" name="Google Shape;149;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8: World at War</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a:t>
            </a:r>
            <a:endParaRPr sz="1500">
              <a:solidFill>
                <a:srgbClr val="000000"/>
              </a:solidFill>
              <a:latin typeface="Plus Jakarta Sans Medium"/>
              <a:ea typeface="Plus Jakarta Sans Medium"/>
              <a:cs typeface="Plus Jakarta Sans Medium"/>
              <a:sym typeface="Plus Jakarta Sans Medium"/>
            </a:endParaRPr>
          </a:p>
        </p:txBody>
      </p:sp>
      <p:pic>
        <p:nvPicPr>
          <p:cNvPr id="150" name="Google Shape;150;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1" name="Google Shape;151;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2" name="Google Shape;152;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3" name="Google Shape;153;p29"/>
          <p:cNvSpPr txBox="1"/>
          <p:nvPr/>
        </p:nvSpPr>
        <p:spPr>
          <a:xfrm>
            <a:off x="455300" y="30284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Final Verdict questions below.</a:t>
            </a:r>
            <a:endParaRPr>
              <a:solidFill>
                <a:schemeClr val="dk1"/>
              </a:solidFill>
              <a:latin typeface="Halant"/>
              <a:ea typeface="Halant"/>
              <a:cs typeface="Halant"/>
              <a:sym typeface="Halant"/>
            </a:endParaRPr>
          </a:p>
        </p:txBody>
      </p:sp>
      <p:sp>
        <p:nvSpPr>
          <p:cNvPr id="154" name="Google Shape;154;p29"/>
          <p:cNvSpPr txBox="1"/>
          <p:nvPr/>
        </p:nvSpPr>
        <p:spPr>
          <a:xfrm>
            <a:off x="520000" y="3529200"/>
            <a:ext cx="6861900" cy="14643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Place a      next to the cause you believe most significantly impacted on World War I. </a:t>
            </a:r>
            <a:endParaRPr i="1" sz="1200">
              <a:solidFill>
                <a:schemeClr val="dk1"/>
              </a:solidFill>
              <a:latin typeface="Inter"/>
              <a:ea typeface="Inter"/>
              <a:cs typeface="Inter"/>
              <a:sym typeface="Inter"/>
            </a:endParaRPr>
          </a:p>
          <a:p>
            <a:pPr indent="0" lvl="0" marL="0" rtl="0" algn="ctr">
              <a:spcBef>
                <a:spcPts val="1000"/>
              </a:spcBef>
              <a:spcAft>
                <a:spcPts val="0"/>
              </a:spcAft>
              <a:buNone/>
            </a:pPr>
            <a:r>
              <a:rPr b="1" lang="en" sz="1600">
                <a:solidFill>
                  <a:schemeClr val="dk1"/>
                </a:solidFill>
                <a:latin typeface="Inter"/>
                <a:ea typeface="Inter"/>
                <a:cs typeface="Inter"/>
                <a:sym typeface="Inter"/>
              </a:rPr>
              <a:t>⬜ Militarism			⬜ Alliances			⬜ Nationalism</a:t>
            </a:r>
            <a:endParaRPr b="1" sz="1600">
              <a:solidFill>
                <a:schemeClr val="dk1"/>
              </a:solidFill>
              <a:latin typeface="Inter"/>
              <a:ea typeface="Inter"/>
              <a:cs typeface="Inter"/>
              <a:sym typeface="Inter"/>
            </a:endParaRPr>
          </a:p>
          <a:p>
            <a:pPr indent="0" lvl="0" marL="0" rtl="0" algn="ctr">
              <a:spcBef>
                <a:spcPts val="1000"/>
              </a:spcBef>
              <a:spcAft>
                <a:spcPts val="0"/>
              </a:spcAft>
              <a:buNone/>
            </a:pPr>
            <a:r>
              <a:rPr b="1" lang="en" sz="1600">
                <a:solidFill>
                  <a:schemeClr val="dk1"/>
                </a:solidFill>
                <a:latin typeface="Inter"/>
                <a:ea typeface="Inter"/>
                <a:cs typeface="Inter"/>
                <a:sym typeface="Inter"/>
              </a:rPr>
              <a:t>        ⬜ Imperialism	         	⬜ Assassination</a:t>
            </a:r>
            <a:endParaRPr b="1" sz="1600">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55" name="Google Shape;155;p29"/>
          <p:cNvSpPr txBox="1"/>
          <p:nvPr/>
        </p:nvSpPr>
        <p:spPr>
          <a:xfrm>
            <a:off x="520000" y="5139775"/>
            <a:ext cx="6861900" cy="16104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Explain why you made your choice. What evidence convinced you the most?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56" name="Google Shape;156;p29"/>
          <p:cNvSpPr txBox="1"/>
          <p:nvPr/>
        </p:nvSpPr>
        <p:spPr>
          <a:xfrm>
            <a:off x="520000" y="6896450"/>
            <a:ext cx="6861900" cy="19947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Did Immediacy, Profundity, or Scope have the largest impact on your decision?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57" name="Google Shape;157;p29"/>
          <p:cNvSpPr/>
          <p:nvPr/>
        </p:nvSpPr>
        <p:spPr>
          <a:xfrm>
            <a:off x="1601775" y="3606300"/>
            <a:ext cx="224700" cy="236400"/>
          </a:xfrm>
          <a:prstGeom prst="mathMultiply">
            <a:avLst>
              <a:gd fmla="val 23520" name="adj1"/>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